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4" r:id="rId9"/>
    <p:sldId id="262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5A91-14A8-4B3A-8740-0E35B22BD255}" type="datetimeFigureOut">
              <a:rPr lang="id-ID" smtClean="0"/>
              <a:pPr/>
              <a:t>05/01/2016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D8A02-301C-438C-BE37-E3E3C060F349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187969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5A91-14A8-4B3A-8740-0E35B22BD255}" type="datetimeFigureOut">
              <a:rPr lang="id-ID" smtClean="0"/>
              <a:pPr/>
              <a:t>05/01/2016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D8A02-301C-438C-BE37-E3E3C060F349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924150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5A91-14A8-4B3A-8740-0E35B22BD255}" type="datetimeFigureOut">
              <a:rPr lang="id-ID" smtClean="0"/>
              <a:pPr/>
              <a:t>05/01/2016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D8A02-301C-438C-BE37-E3E3C060F349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98870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5A91-14A8-4B3A-8740-0E35B22BD255}" type="datetimeFigureOut">
              <a:rPr lang="id-ID" smtClean="0"/>
              <a:pPr/>
              <a:t>05/01/2016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D8A02-301C-438C-BE37-E3E3C060F349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540636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5A91-14A8-4B3A-8740-0E35B22BD255}" type="datetimeFigureOut">
              <a:rPr lang="id-ID" smtClean="0"/>
              <a:pPr/>
              <a:t>05/01/2016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D8A02-301C-438C-BE37-E3E3C060F349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5002873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5A91-14A8-4B3A-8740-0E35B22BD255}" type="datetimeFigureOut">
              <a:rPr lang="id-ID" smtClean="0"/>
              <a:pPr/>
              <a:t>05/01/2016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D8A02-301C-438C-BE37-E3E3C060F349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0162997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5A91-14A8-4B3A-8740-0E35B22BD255}" type="datetimeFigureOut">
              <a:rPr lang="id-ID" smtClean="0"/>
              <a:pPr/>
              <a:t>05/01/2016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D8A02-301C-438C-BE37-E3E3C060F349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9932178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5A91-14A8-4B3A-8740-0E35B22BD255}" type="datetimeFigureOut">
              <a:rPr lang="id-ID" smtClean="0"/>
              <a:pPr/>
              <a:t>05/01/2016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D8A02-301C-438C-BE37-E3E3C060F349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212894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5A91-14A8-4B3A-8740-0E35B22BD255}" type="datetimeFigureOut">
              <a:rPr lang="id-ID" smtClean="0"/>
              <a:pPr/>
              <a:t>05/01/2016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D8A02-301C-438C-BE37-E3E3C060F349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78855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5A91-14A8-4B3A-8740-0E35B22BD255}" type="datetimeFigureOut">
              <a:rPr lang="id-ID" smtClean="0"/>
              <a:pPr/>
              <a:t>05/01/2016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D8A02-301C-438C-BE37-E3E3C060F349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486636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5A91-14A8-4B3A-8740-0E35B22BD255}" type="datetimeFigureOut">
              <a:rPr lang="id-ID" smtClean="0"/>
              <a:pPr/>
              <a:t>05/01/2016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D8A02-301C-438C-BE37-E3E3C060F349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268688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5A91-14A8-4B3A-8740-0E35B22BD255}" type="datetimeFigureOut">
              <a:rPr lang="id-ID" smtClean="0"/>
              <a:pPr/>
              <a:t>05/01/2016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D8A02-301C-438C-BE37-E3E3C060F349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902590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5A91-14A8-4B3A-8740-0E35B22BD255}" type="datetimeFigureOut">
              <a:rPr lang="id-ID" smtClean="0"/>
              <a:pPr/>
              <a:t>05/01/2016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D8A02-301C-438C-BE37-E3E3C060F349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149958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5A91-14A8-4B3A-8740-0E35B22BD255}" type="datetimeFigureOut">
              <a:rPr lang="id-ID" smtClean="0"/>
              <a:pPr/>
              <a:t>05/01/2016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D8A02-301C-438C-BE37-E3E3C060F349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076867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5A91-14A8-4B3A-8740-0E35B22BD255}" type="datetimeFigureOut">
              <a:rPr lang="id-ID" smtClean="0"/>
              <a:pPr/>
              <a:t>05/01/2016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D8A02-301C-438C-BE37-E3E3C060F349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862830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5A91-14A8-4B3A-8740-0E35B22BD255}" type="datetimeFigureOut">
              <a:rPr lang="id-ID" smtClean="0"/>
              <a:pPr/>
              <a:t>05/01/2016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D8A02-301C-438C-BE37-E3E3C060F349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431693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A5A91-14A8-4B3A-8740-0E35B22BD255}" type="datetimeFigureOut">
              <a:rPr lang="id-ID" smtClean="0"/>
              <a:pPr/>
              <a:t>05/01/2016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E6D8A02-301C-438C-BE37-E3E3C060F349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092826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3723" y="1252024"/>
            <a:ext cx="11240086" cy="3740105"/>
          </a:xfrm>
        </p:spPr>
        <p:txBody>
          <a:bodyPr/>
          <a:lstStyle/>
          <a:p>
            <a:pPr algn="ctr"/>
            <a:r>
              <a:rPr lang="id-ID" sz="7200" b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BAB </a:t>
            </a:r>
            <a:r>
              <a:rPr lang="id-ID" sz="7200" b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X</a:t>
            </a:r>
            <a:br>
              <a:rPr lang="id-ID" sz="7200" b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id-ID" sz="7200" b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/>
            </a:r>
            <a:br>
              <a:rPr lang="id-ID" sz="7200" b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id-ID" sz="7200" b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KOMPENSASI MANAJEMEN</a:t>
            </a:r>
            <a:endParaRPr lang="id-ID" sz="7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7583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d-ID" sz="6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BAB  XI</a:t>
            </a:r>
            <a:endParaRPr lang="id-ID" sz="6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id-ID" sz="6600" dirty="0" smtClean="0"/>
              <a:t>PENGENDALIAN ATAS STRATEGI YANG TERDIFERENSIASI</a:t>
            </a:r>
            <a:endParaRPr lang="id-ID" sz="6600" dirty="0"/>
          </a:p>
        </p:txBody>
      </p:sp>
    </p:spTree>
    <p:extLst>
      <p:ext uri="{BB962C8B-B14F-4D97-AF65-F5344CB8AC3E}">
        <p14:creationId xmlns:p14="http://schemas.microsoft.com/office/powerpoint/2010/main" xmlns="" val="52979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d-ID" sz="4400" dirty="0" smtClean="0">
                <a:solidFill>
                  <a:srgbClr val="0070C0"/>
                </a:solidFill>
              </a:rPr>
              <a:t>DEFINISI STRATEGI KORPORAT</a:t>
            </a:r>
            <a:endParaRPr lang="id-ID" sz="44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id-ID" sz="3600" dirty="0" smtClean="0">
                <a:solidFill>
                  <a:srgbClr val="FF0000"/>
                </a:solidFill>
              </a:rPr>
              <a:t>Strategi yang menitikberatkan pada pertanyaan jangka panjang dan luas mengenai bisnis apa yang akan dimasuki oleh suatu organisasi dan apa yang diinginkan dalam bisnis tersebut</a:t>
            </a:r>
            <a:endParaRPr lang="id-ID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051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d-ID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ADA DUA (2) STRATEGI KORPORAT</a:t>
            </a:r>
            <a:endParaRPr lang="id-ID" sz="4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id-ID" sz="4000" dirty="0" smtClean="0">
                <a:solidFill>
                  <a:srgbClr val="FF0000"/>
                </a:solidFill>
              </a:rPr>
              <a:t>Organisasi bisnis tunggal, seperti Coca Cola, Mc Donald, Toyota, Nokia,</a:t>
            </a:r>
          </a:p>
          <a:p>
            <a:pPr>
              <a:buFont typeface="+mj-lt"/>
              <a:buAutoNum type="arabicPeriod"/>
            </a:pPr>
            <a:r>
              <a:rPr lang="id-ID" sz="4000" dirty="0" smtClean="0">
                <a:solidFill>
                  <a:srgbClr val="FF0000"/>
                </a:solidFill>
              </a:rPr>
              <a:t>Organisasi multi bisnis, seperti Yamaha (selain kenderaan, juga alat musik), </a:t>
            </a:r>
            <a:endParaRPr lang="id-ID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573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d-ID" sz="4400" dirty="0" smtClean="0">
                <a:solidFill>
                  <a:schemeClr val="accent3">
                    <a:lumMod val="50000"/>
                  </a:schemeClr>
                </a:solidFill>
              </a:rPr>
              <a:t>ADA 3 ARAH STRATEGI KORPORAT</a:t>
            </a:r>
            <a:endParaRPr lang="id-ID" sz="4400" dirty="0">
              <a:solidFill>
                <a:schemeClr val="accent3">
                  <a:lumMod val="50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49308187"/>
              </p:ext>
            </p:extLst>
          </p:nvPr>
        </p:nvGraphicFramePr>
        <p:xfrm>
          <a:off x="142875" y="1528761"/>
          <a:ext cx="11715751" cy="71174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2814"/>
                <a:gridCol w="3337849"/>
                <a:gridCol w="3176588"/>
                <a:gridCol w="3238500"/>
              </a:tblGrid>
              <a:tr h="628652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STRATEGI PERTUMBUHAN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STRATEGI STABILITAS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STRATEGI PEMBARUAN</a:t>
                      </a:r>
                      <a:endParaRPr lang="id-ID" dirty="0"/>
                    </a:p>
                  </a:txBody>
                  <a:tcPr/>
                </a:tc>
              </a:tr>
              <a:tr h="456346">
                <a:tc>
                  <a:txBody>
                    <a:bodyPr/>
                    <a:lstStyle/>
                    <a:p>
                      <a:r>
                        <a:rPr lang="id-ID" dirty="0" smtClean="0"/>
                        <a:t>DEFINISI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Bagaimana menggerakkan organisasi kedepan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Bagaimana menjaga organisasi agar tetap stabil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Bagaimana memperbarui kinerja organisasi yang cendrung menurun</a:t>
                      </a:r>
                      <a:endParaRPr lang="id-ID" dirty="0"/>
                    </a:p>
                  </a:txBody>
                  <a:tcPr/>
                </a:tc>
              </a:tr>
              <a:tr h="456346"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rgbClr val="FF0000"/>
                          </a:solidFill>
                        </a:rPr>
                        <a:t>SASARAN</a:t>
                      </a:r>
                      <a:endParaRPr lang="id-ID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rgbClr val="FF0000"/>
                          </a:solidFill>
                        </a:rPr>
                        <a:t>Peningkatan omzet / laba</a:t>
                      </a:r>
                      <a:endParaRPr lang="id-ID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rgbClr val="FF0000"/>
                          </a:solidFill>
                        </a:rPr>
                        <a:t>Menumbuhkan kembali peluang bisnis pada masa pergolakan</a:t>
                      </a:r>
                      <a:endParaRPr lang="id-ID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rgbClr val="FF0000"/>
                          </a:solidFill>
                        </a:rPr>
                        <a:t>Menaikkan kembali performa perusahaan, penjualan</a:t>
                      </a:r>
                      <a:r>
                        <a:rPr lang="id-ID" baseline="0" dirty="0" smtClean="0">
                          <a:solidFill>
                            <a:srgbClr val="FF0000"/>
                          </a:solidFill>
                        </a:rPr>
                        <a:t> dan laba yang semakin menghilang</a:t>
                      </a:r>
                      <a:endParaRPr lang="id-ID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56346">
                <a:tc>
                  <a:txBody>
                    <a:bodyPr/>
                    <a:lstStyle/>
                    <a:p>
                      <a:r>
                        <a:rPr lang="id-ID" dirty="0" smtClean="0"/>
                        <a:t>JENIS STRATEGI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id-ID" dirty="0" smtClean="0"/>
                        <a:t>Strategi konsentrasi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id-ID" dirty="0" smtClean="0"/>
                        <a:t>Strategi integrasi vertikal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id-ID" dirty="0" smtClean="0"/>
                        <a:t>Strategi integrasi horizontal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id-ID" dirty="0" smtClean="0"/>
                        <a:t>Strategi diversifikasi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id-ID" dirty="0" smtClean="0"/>
                        <a:t>Strategi Internasional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id-ID" dirty="0" smtClean="0"/>
                        <a:t>Staregi istirahat, maju dengan hati – hati,</a:t>
                      </a:r>
                      <a:r>
                        <a:rPr lang="id-ID" baseline="0" dirty="0" smtClean="0"/>
                        <a:t> mis Ford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id-ID" baseline="0" dirty="0" smtClean="0"/>
                        <a:t>Strategi tidak ada perubahan, mis, toko kelontong dlm komplek perumahan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id-ID" baseline="0" dirty="0" smtClean="0"/>
                        <a:t>Strategi Laba, utk perusahaan yg go publik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1.Pengurangan,pengerimpingan</a:t>
                      </a:r>
                      <a:r>
                        <a:rPr lang="id-ID" baseline="0" dirty="0" smtClean="0"/>
                        <a:t> karyawan </a:t>
                      </a:r>
                    </a:p>
                    <a:p>
                      <a:r>
                        <a:rPr lang="id-ID" baseline="0" dirty="0" smtClean="0"/>
                        <a:t>2. Perubahan haluan,didisain ketika perusahaan semakin terpuruk</a:t>
                      </a:r>
                    </a:p>
                    <a:p>
                      <a:r>
                        <a:rPr lang="id-ID" baseline="0" dirty="0" smtClean="0"/>
                        <a:t>3. Tawanan, memangkas biaya operasinal secara signifikan, mis,menutup sebagian pabrik.</a:t>
                      </a:r>
                    </a:p>
                  </a:txBody>
                  <a:tcPr/>
                </a:tc>
              </a:tr>
              <a:tr h="456346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456346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456346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456346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3628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1645920"/>
          </a:xfrm>
        </p:spPr>
        <p:txBody>
          <a:bodyPr>
            <a:normAutofit fontScale="90000"/>
          </a:bodyPr>
          <a:lstStyle/>
          <a:p>
            <a:pPr algn="just"/>
            <a:r>
              <a:rPr lang="id-ID" smtClean="0"/>
              <a:t>10 Perusahaan terbesar di Indonesia yang memiliki Strategi Coorporate terbaik (Data Tahun 2012)</a:t>
            </a:r>
            <a:endParaRPr lang="id-ID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73723" y="1758458"/>
          <a:ext cx="8904849" cy="48025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2125"/>
                <a:gridCol w="5720878"/>
                <a:gridCol w="2461846"/>
              </a:tblGrid>
              <a:tr h="436598"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No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Nama</a:t>
                      </a:r>
                      <a:r>
                        <a:rPr lang="id-ID" baseline="0" smtClean="0"/>
                        <a:t> Perusahaan 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Pendapatan (triliun)</a:t>
                      </a:r>
                      <a:endParaRPr lang="id-ID"/>
                    </a:p>
                  </a:txBody>
                  <a:tcPr/>
                </a:tc>
              </a:tr>
              <a:tr h="436598"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1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Astra Internasional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188,050</a:t>
                      </a:r>
                      <a:endParaRPr lang="id-ID"/>
                    </a:p>
                  </a:txBody>
                  <a:tcPr/>
                </a:tc>
              </a:tr>
              <a:tr h="436598"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2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PT. Telekomunikasi Indonesia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77,143</a:t>
                      </a:r>
                      <a:endParaRPr lang="id-ID"/>
                    </a:p>
                  </a:txBody>
                  <a:tcPr/>
                </a:tc>
              </a:tr>
              <a:tr h="436598"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3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H.M. Sampoerna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66,143</a:t>
                      </a:r>
                      <a:endParaRPr lang="id-ID"/>
                    </a:p>
                  </a:txBody>
                  <a:tcPr/>
                </a:tc>
              </a:tr>
              <a:tr h="436598"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4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Bank Rakyat Indonesia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58</a:t>
                      </a:r>
                      <a:endParaRPr lang="id-ID"/>
                    </a:p>
                  </a:txBody>
                  <a:tcPr/>
                </a:tc>
              </a:tr>
              <a:tr h="436598"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5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Bank Mandiri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56,917</a:t>
                      </a:r>
                      <a:endParaRPr lang="id-ID"/>
                    </a:p>
                  </a:txBody>
                  <a:tcPr/>
                </a:tc>
              </a:tr>
              <a:tr h="436598"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6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United Tractor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55,953</a:t>
                      </a:r>
                      <a:endParaRPr lang="id-ID"/>
                    </a:p>
                  </a:txBody>
                  <a:tcPr/>
                </a:tc>
              </a:tr>
              <a:tr h="436598"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7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PT. Indofood Sukses Makmur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50,059</a:t>
                      </a:r>
                      <a:endParaRPr lang="id-ID"/>
                    </a:p>
                  </a:txBody>
                  <a:tcPr/>
                </a:tc>
              </a:tr>
              <a:tr h="436598"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8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Gudang Garam Tbk.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49,028</a:t>
                      </a:r>
                      <a:endParaRPr lang="id-ID"/>
                    </a:p>
                  </a:txBody>
                  <a:tcPr/>
                </a:tc>
              </a:tr>
              <a:tr h="436598"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9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Bumi Resources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35,416</a:t>
                      </a:r>
                      <a:endParaRPr lang="id-ID"/>
                    </a:p>
                  </a:txBody>
                  <a:tcPr/>
                </a:tc>
              </a:tr>
              <a:tr h="436598"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10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BCA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35,188</a:t>
                      </a:r>
                      <a:endParaRPr lang="id-ID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d-ID" sz="6600" b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BAB  </a:t>
            </a:r>
            <a:r>
              <a:rPr lang="id-ID" sz="6600" b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XII</a:t>
            </a:r>
            <a:endParaRPr lang="id-ID" sz="6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9845300" cy="38807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d-ID" sz="6600" b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PERUSAHAAN NASIONAL, INTERNASIONAL, DAN MULTINASIONAL</a:t>
            </a:r>
            <a:endParaRPr lang="id-ID" sz="6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979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09490"/>
            <a:ext cx="9282592" cy="1209822"/>
          </a:xfrm>
        </p:spPr>
        <p:txBody>
          <a:bodyPr>
            <a:normAutofit/>
          </a:bodyPr>
          <a:lstStyle/>
          <a:p>
            <a:pPr algn="ctr"/>
            <a:r>
              <a:rPr lang="id-ID" sz="4800" b="1" smtClean="0">
                <a:solidFill>
                  <a:srgbClr val="FF0000"/>
                </a:solidFill>
                <a:latin typeface="Arial Rounded MT Bold" pitchFamily="34" charset="0"/>
              </a:rPr>
              <a:t>P</a:t>
            </a:r>
            <a:r>
              <a:rPr lang="id-ID" sz="4800" b="1" smtClean="0">
                <a:solidFill>
                  <a:schemeClr val="tx1"/>
                </a:solidFill>
                <a:latin typeface="Arial Rounded MT Bold" pitchFamily="34" charset="0"/>
              </a:rPr>
              <a:t>erbedaan</a:t>
            </a:r>
            <a:endParaRPr lang="id-ID" sz="4800" b="1">
              <a:solidFill>
                <a:schemeClr val="tx1"/>
              </a:solidFill>
              <a:latin typeface="Arial Rounded MT Bold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91931" y="1372798"/>
          <a:ext cx="10463748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7916"/>
                <a:gridCol w="3487916"/>
                <a:gridCol w="3487916"/>
              </a:tblGrid>
              <a:tr h="540409">
                <a:tc>
                  <a:txBody>
                    <a:bodyPr/>
                    <a:lstStyle/>
                    <a:p>
                      <a:pPr algn="ctr"/>
                      <a:r>
                        <a:rPr lang="id-ID" sz="3200" smtClean="0">
                          <a:solidFill>
                            <a:srgbClr val="FF0000"/>
                          </a:solidFill>
                        </a:rPr>
                        <a:t>Nasional</a:t>
                      </a:r>
                      <a:endParaRPr lang="id-ID" sz="32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3200" smtClean="0">
                          <a:solidFill>
                            <a:srgbClr val="FF0000"/>
                          </a:solidFill>
                        </a:rPr>
                        <a:t>Multinasioanl</a:t>
                      </a:r>
                      <a:endParaRPr lang="id-ID" sz="32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3200" smtClean="0">
                          <a:solidFill>
                            <a:srgbClr val="FF0000"/>
                          </a:solidFill>
                        </a:rPr>
                        <a:t>Internasional</a:t>
                      </a:r>
                      <a:endParaRPr lang="id-ID" sz="32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84209">
                <a:tc>
                  <a:txBody>
                    <a:bodyPr/>
                    <a:lstStyle/>
                    <a:p>
                      <a:pPr algn="l"/>
                      <a:r>
                        <a:rPr lang="id-ID" sz="2800" smtClean="0"/>
                        <a:t>Perusahaan yang beroperasi dan menjual semua</a:t>
                      </a:r>
                      <a:r>
                        <a:rPr lang="id-ID" sz="2800" baseline="0" smtClean="0"/>
                        <a:t> produknya didalam negeri</a:t>
                      </a:r>
                    </a:p>
                    <a:p>
                      <a:pPr algn="l"/>
                      <a:r>
                        <a:rPr lang="id-ID" sz="2800" baseline="0" smtClean="0">
                          <a:solidFill>
                            <a:srgbClr val="FF0000"/>
                          </a:solidFill>
                        </a:rPr>
                        <a:t>Contoh: PDAM Tirtanadi, PLN, </a:t>
                      </a:r>
                      <a:endParaRPr lang="id-ID" sz="28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d-ID" sz="2800" smtClean="0"/>
                        <a:t>Perusahaan</a:t>
                      </a:r>
                      <a:r>
                        <a:rPr lang="id-ID" sz="2800" baseline="0" smtClean="0"/>
                        <a:t> yang beroperasi dan da menjual produknya lebih dari satu negara</a:t>
                      </a:r>
                      <a:endParaRPr lang="id-ID" sz="2800" baseline="0" smtClean="0">
                        <a:solidFill>
                          <a:srgbClr val="FF0000"/>
                        </a:solidFill>
                      </a:endParaRPr>
                    </a:p>
                    <a:p>
                      <a:pPr algn="l"/>
                      <a:r>
                        <a:rPr lang="id-ID" sz="2800" baseline="0" smtClean="0">
                          <a:solidFill>
                            <a:srgbClr val="FF0000"/>
                          </a:solidFill>
                        </a:rPr>
                        <a:t>Contoh: Astra Internasioanal, DANONE, KFC.</a:t>
                      </a:r>
                      <a:endParaRPr lang="id-ID" sz="28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d-ID" sz="2800" smtClean="0"/>
                        <a:t>Perusahaan yang beroperasi di dalam negeri tapi menjual produknya didalam negeri juga diluar negeri</a:t>
                      </a:r>
                    </a:p>
                    <a:p>
                      <a:pPr algn="l"/>
                      <a:r>
                        <a:rPr lang="id-ID" sz="2800" smtClean="0">
                          <a:solidFill>
                            <a:srgbClr val="FF0000"/>
                          </a:solidFill>
                        </a:rPr>
                        <a:t>Contoh:</a:t>
                      </a:r>
                      <a:r>
                        <a:rPr lang="id-ID" sz="2800" baseline="0" smtClean="0">
                          <a:solidFill>
                            <a:srgbClr val="FF0000"/>
                          </a:solidFill>
                        </a:rPr>
                        <a:t> PT. Indofood Sukses Makmur, PT&gt; Jamu Sido Muncul</a:t>
                      </a:r>
                      <a:endParaRPr lang="id-ID" sz="28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0"/>
            <a:ext cx="8888697" cy="1533378"/>
          </a:xfrm>
        </p:spPr>
        <p:txBody>
          <a:bodyPr>
            <a:normAutofit fontScale="90000"/>
          </a:bodyPr>
          <a:lstStyle/>
          <a:p>
            <a:pPr algn="ctr"/>
            <a:r>
              <a:rPr lang="id-ID" b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3 masalah khusus yang dihadapi perusahaan Multinasional dan Internasional</a:t>
            </a:r>
            <a:endParaRPr lang="id-ID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956603"/>
            <a:ext cx="11240086" cy="5570806"/>
          </a:xfrm>
        </p:spPr>
        <p:txBody>
          <a:bodyPr>
            <a:noAutofit/>
          </a:bodyPr>
          <a:lstStyle/>
          <a:p>
            <a:pPr>
              <a:buClrTx/>
              <a:buFont typeface="+mj-lt"/>
              <a:buAutoNum type="arabicPeriod"/>
            </a:pPr>
            <a:r>
              <a:rPr lang="id-ID" b="1" smtClean="0">
                <a:solidFill>
                  <a:schemeClr val="tx1"/>
                </a:solidFill>
                <a:latin typeface="Calligraph421 BT" pitchFamily="66" charset="0"/>
              </a:rPr>
              <a:t>Perbedaan kebudayaan, disebabkan oleh:</a:t>
            </a:r>
          </a:p>
          <a:p>
            <a:pPr>
              <a:buNone/>
            </a:pPr>
            <a:r>
              <a:rPr lang="id-ID" b="1" smtClean="0">
                <a:solidFill>
                  <a:schemeClr val="tx1"/>
                </a:solidFill>
                <a:latin typeface="Calligraph421 BT" pitchFamily="66" charset="0"/>
              </a:rPr>
              <a:t>	a) Jangkauan kekuasaan</a:t>
            </a:r>
          </a:p>
          <a:p>
            <a:pPr>
              <a:buNone/>
            </a:pPr>
            <a:r>
              <a:rPr lang="id-ID" b="1" smtClean="0">
                <a:solidFill>
                  <a:schemeClr val="tx1"/>
                </a:solidFill>
                <a:latin typeface="Calligraph421 BT" pitchFamily="66" charset="0"/>
              </a:rPr>
              <a:t>	</a:t>
            </a:r>
            <a:r>
              <a:rPr lang="id-ID" b="1" smtClean="0">
                <a:solidFill>
                  <a:schemeClr val="tx1"/>
                </a:solidFill>
                <a:latin typeface="Calligraph421 BT" pitchFamily="66" charset="0"/>
              </a:rPr>
              <a:t>Misalnya: - Israel (susah menjangkaunya)</a:t>
            </a:r>
          </a:p>
          <a:p>
            <a:pPr>
              <a:buNone/>
            </a:pPr>
            <a:r>
              <a:rPr lang="id-ID" b="1" smtClean="0">
                <a:solidFill>
                  <a:schemeClr val="tx1"/>
                </a:solidFill>
                <a:latin typeface="Calligraph421 BT" pitchFamily="66" charset="0"/>
              </a:rPr>
              <a:t>	</a:t>
            </a:r>
            <a:r>
              <a:rPr lang="id-ID" b="1" smtClean="0">
                <a:solidFill>
                  <a:schemeClr val="tx1"/>
                </a:solidFill>
                <a:latin typeface="Calligraph421 BT" pitchFamily="66" charset="0"/>
              </a:rPr>
              <a:t>			- Palestina (mudah menjangkaunya)</a:t>
            </a:r>
          </a:p>
          <a:p>
            <a:pPr>
              <a:buNone/>
            </a:pPr>
            <a:r>
              <a:rPr lang="id-ID" b="1" smtClean="0">
                <a:solidFill>
                  <a:schemeClr val="tx1"/>
                </a:solidFill>
                <a:latin typeface="Calligraph421 BT" pitchFamily="66" charset="0"/>
              </a:rPr>
              <a:t>	</a:t>
            </a:r>
            <a:r>
              <a:rPr lang="id-ID" b="1" smtClean="0">
                <a:solidFill>
                  <a:schemeClr val="tx1"/>
                </a:solidFill>
                <a:latin typeface="Calligraph421 BT" pitchFamily="66" charset="0"/>
              </a:rPr>
              <a:t>b) Individualisme</a:t>
            </a:r>
          </a:p>
          <a:p>
            <a:pPr>
              <a:buNone/>
            </a:pPr>
            <a:r>
              <a:rPr lang="id-ID" b="1" smtClean="0">
                <a:solidFill>
                  <a:schemeClr val="tx1"/>
                </a:solidFill>
                <a:latin typeface="Calligraph421 BT" pitchFamily="66" charset="0"/>
              </a:rPr>
              <a:t>	</a:t>
            </a:r>
            <a:r>
              <a:rPr lang="id-ID" b="1" smtClean="0">
                <a:solidFill>
                  <a:schemeClr val="tx1"/>
                </a:solidFill>
                <a:latin typeface="Calligraph421 BT" pitchFamily="66" charset="0"/>
              </a:rPr>
              <a:t>Misalnya: - Amerika Serikat, Inggris , Australia (budaya individualistiknya tinggi, sehingga mudah menjual produk, seperti minuman keras, karaoke, Bar),</a:t>
            </a:r>
          </a:p>
          <a:p>
            <a:pPr>
              <a:buNone/>
            </a:pPr>
            <a:r>
              <a:rPr lang="id-ID" b="1" smtClean="0">
                <a:solidFill>
                  <a:schemeClr val="tx1"/>
                </a:solidFill>
                <a:latin typeface="Calligraph421 BT" pitchFamily="66" charset="0"/>
              </a:rPr>
              <a:t>	</a:t>
            </a:r>
            <a:r>
              <a:rPr lang="id-ID" b="1" smtClean="0">
                <a:solidFill>
                  <a:schemeClr val="tx1"/>
                </a:solidFill>
                <a:latin typeface="Calligraph421 BT" pitchFamily="66" charset="0"/>
              </a:rPr>
              <a:t>- Saudi Arabia (negara agama, susah menjual bisnis minuman keras, karaoke, dan bar)</a:t>
            </a:r>
          </a:p>
          <a:p>
            <a:pPr>
              <a:buNone/>
            </a:pPr>
            <a:r>
              <a:rPr lang="id-ID" b="1" smtClean="0">
                <a:solidFill>
                  <a:schemeClr val="tx1"/>
                </a:solidFill>
                <a:latin typeface="Calligraph421 BT" pitchFamily="66" charset="0"/>
              </a:rPr>
              <a:t>	</a:t>
            </a:r>
            <a:r>
              <a:rPr lang="id-ID" b="1" smtClean="0">
                <a:solidFill>
                  <a:schemeClr val="tx1"/>
                </a:solidFill>
                <a:latin typeface="Calligraph421 BT" pitchFamily="66" charset="0"/>
              </a:rPr>
              <a:t>c) Ketidakpastian</a:t>
            </a:r>
          </a:p>
          <a:p>
            <a:pPr>
              <a:buNone/>
            </a:pPr>
            <a:r>
              <a:rPr lang="id-ID" b="1" smtClean="0">
                <a:solidFill>
                  <a:schemeClr val="tx1"/>
                </a:solidFill>
                <a:latin typeface="Calligraph421 BT" pitchFamily="66" charset="0"/>
              </a:rPr>
              <a:t>	</a:t>
            </a:r>
            <a:r>
              <a:rPr lang="id-ID" b="1" smtClean="0">
                <a:solidFill>
                  <a:schemeClr val="tx1"/>
                </a:solidFill>
                <a:latin typeface="Calligraph421 BT" pitchFamily="66" charset="0"/>
              </a:rPr>
              <a:t>Misalnya: - Singapoera, Hongkong, Denmark (Tingkat ketudakpastian rendah, mudah melakukan bisnis di negara tersebut),</a:t>
            </a:r>
          </a:p>
          <a:p>
            <a:pPr>
              <a:buNone/>
            </a:pPr>
            <a:r>
              <a:rPr lang="id-ID" b="1" smtClean="0">
                <a:solidFill>
                  <a:schemeClr val="tx1"/>
                </a:solidFill>
                <a:latin typeface="Calligraph421 BT" pitchFamily="66" charset="0"/>
              </a:rPr>
              <a:t>	</a:t>
            </a:r>
            <a:r>
              <a:rPr lang="id-ID" b="1" smtClean="0">
                <a:solidFill>
                  <a:schemeClr val="tx1"/>
                </a:solidFill>
                <a:latin typeface="Calligraph421 BT" pitchFamily="66" charset="0"/>
              </a:rPr>
              <a:t>- India, China, Vietnam (Tingkat Ketidakpastian tinggi, sehingga susah melakukan bisnis di negara tersebut)</a:t>
            </a:r>
          </a:p>
          <a:p>
            <a:pPr>
              <a:buClrTx/>
              <a:buFont typeface="+mj-lt"/>
              <a:buAutoNum type="arabicPeriod" startAt="2"/>
            </a:pPr>
            <a:r>
              <a:rPr lang="id-ID" b="1" smtClean="0">
                <a:solidFill>
                  <a:schemeClr val="tx1"/>
                </a:solidFill>
                <a:latin typeface="Calligraph421 BT" pitchFamily="66" charset="0"/>
              </a:rPr>
              <a:t>Harga Transfer, Perlu banyak pertimbangan dan biaya untuk membuka cabang di luar negeri</a:t>
            </a:r>
          </a:p>
          <a:p>
            <a:pPr>
              <a:buClrTx/>
              <a:buFont typeface="+mj-lt"/>
              <a:buAutoNum type="arabicPeriod" startAt="2"/>
            </a:pPr>
            <a:r>
              <a:rPr lang="id-ID" b="1" smtClean="0">
                <a:solidFill>
                  <a:schemeClr val="tx1"/>
                </a:solidFill>
                <a:latin typeface="Calligraph421 BT" pitchFamily="66" charset="0"/>
              </a:rPr>
              <a:t>Nilai Tukar Mata Uang Asing, mempersulit pengukuran kinerja di beberapa cabang di negara yang berbeda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428626"/>
            <a:ext cx="7766936" cy="2743200"/>
          </a:xfrm>
        </p:spPr>
        <p:txBody>
          <a:bodyPr/>
          <a:lstStyle/>
          <a:p>
            <a:pPr algn="just"/>
            <a:r>
              <a:rPr lang="id-ID" sz="2800" dirty="0" smtClean="0">
                <a:solidFill>
                  <a:schemeClr val="tx1"/>
                </a:solidFill>
              </a:rPr>
              <a:t>DEFINISI : </a:t>
            </a:r>
            <a:br>
              <a:rPr lang="id-ID" sz="2800" dirty="0" smtClean="0">
                <a:solidFill>
                  <a:schemeClr val="tx1"/>
                </a:solidFill>
              </a:rPr>
            </a:br>
            <a:r>
              <a:rPr lang="id-ID" sz="2800" dirty="0" smtClean="0">
                <a:solidFill>
                  <a:schemeClr val="tx1"/>
                </a:solidFill>
              </a:rPr>
              <a:t>imbalan yang diterima karyawan/sdm atas hasil kerjanya terhadap perusahaan,</a:t>
            </a:r>
            <a:r>
              <a:rPr lang="id-ID" sz="2800" dirty="0" smtClean="0">
                <a:solidFill>
                  <a:srgbClr val="FF0000"/>
                </a:solidFill>
              </a:rPr>
              <a:t>atau </a:t>
            </a:r>
            <a:r>
              <a:rPr lang="id-ID" sz="2800" dirty="0" smtClean="0">
                <a:solidFill>
                  <a:schemeClr val="tx1"/>
                </a:solidFill>
              </a:rPr>
              <a:t>balas jasa yang diberikan oleh perusahaan kepada karyawan yang bersifat finansial/nonfinansial pada periode yang tetap</a:t>
            </a:r>
            <a:endParaRPr lang="id-ID" sz="28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48157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d-ID" sz="6000" dirty="0" smtClean="0">
                <a:solidFill>
                  <a:schemeClr val="tx1"/>
                </a:solidFill>
              </a:rPr>
              <a:t>JENIS JENIS IMBALAN :</a:t>
            </a:r>
            <a:endParaRPr lang="id-ID" sz="6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>
                <a:solidFill>
                  <a:srgbClr val="FF0000"/>
                </a:solidFill>
              </a:rPr>
              <a:t>I.Imbalan Ekstrinsik :</a:t>
            </a:r>
            <a:endParaRPr lang="id-ID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id-ID" sz="2400" dirty="0" smtClean="0">
                <a:solidFill>
                  <a:schemeClr val="tx1"/>
                </a:solidFill>
              </a:rPr>
              <a:t>    a.Berbentuk Uang : gaji,upah,horor,bonus,komisi,insentif</a:t>
            </a:r>
          </a:p>
          <a:p>
            <a:pPr marL="542925" indent="-542925">
              <a:buNone/>
            </a:pPr>
            <a:r>
              <a:rPr lang="id-ID" sz="2400" dirty="0">
                <a:solidFill>
                  <a:schemeClr val="tx1"/>
                </a:solidFill>
              </a:rPr>
              <a:t> </a:t>
            </a:r>
            <a:r>
              <a:rPr lang="id-ID" sz="2400" dirty="0" smtClean="0">
                <a:solidFill>
                  <a:schemeClr val="tx1"/>
                </a:solidFill>
              </a:rPr>
              <a:t>   b.Berbentuk Benefit/Tunjangan Pelengkap : uang cuti,uang makan,uang                            transport,asuransi,BPJS,uang pensiun dan beasiswa.</a:t>
            </a:r>
          </a:p>
          <a:p>
            <a:pPr marL="542925" indent="-542925">
              <a:buNone/>
            </a:pPr>
            <a:r>
              <a:rPr lang="id-ID" sz="2400" dirty="0" smtClean="0">
                <a:solidFill>
                  <a:schemeClr val="tx1"/>
                </a:solidFill>
              </a:rPr>
              <a:t> </a:t>
            </a:r>
            <a:r>
              <a:rPr lang="id-ID" sz="2400" dirty="0" smtClean="0">
                <a:solidFill>
                  <a:srgbClr val="FF0000"/>
                </a:solidFill>
              </a:rPr>
              <a:t>II.Imbalan Intrinsik : </a:t>
            </a:r>
            <a:endParaRPr lang="id-ID" sz="2400" dirty="0" smtClean="0">
              <a:solidFill>
                <a:schemeClr val="tx1"/>
              </a:solidFill>
            </a:endParaRPr>
          </a:p>
          <a:p>
            <a:pPr marL="542925" indent="-542925">
              <a:buNone/>
            </a:pPr>
            <a:r>
              <a:rPr lang="id-ID" sz="2400" dirty="0">
                <a:solidFill>
                  <a:schemeClr val="tx1"/>
                </a:solidFill>
              </a:rPr>
              <a:t> </a:t>
            </a:r>
            <a:r>
              <a:rPr lang="id-ID" sz="2400" dirty="0" smtClean="0">
                <a:solidFill>
                  <a:schemeClr val="tx1"/>
                </a:solidFill>
              </a:rPr>
              <a:t>   Imbalan yang berbentuk fisik,seperti jenjang karir yang jelas,lingkungan kerja yang kondusif,dan pekerjaaan yang menarik.</a:t>
            </a:r>
            <a:endParaRPr lang="id-ID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280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d-ID" dirty="0" smtClean="0"/>
              <a:t>KOMPENSASI = </a:t>
            </a:r>
            <a:br>
              <a:rPr lang="id-ID" dirty="0" smtClean="0"/>
            </a:br>
            <a:r>
              <a:rPr lang="id-ID" sz="3100" dirty="0" smtClean="0">
                <a:solidFill>
                  <a:srgbClr val="FF0000"/>
                </a:solidFill>
              </a:rPr>
              <a:t>GAJI + UPAH +TUNJANGAN + IMBALAN INTRINSIK</a:t>
            </a:r>
            <a:endParaRPr lang="id-ID" sz="31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id-ID" sz="3200" dirty="0" smtClean="0">
                <a:solidFill>
                  <a:schemeClr val="tx1"/>
                </a:solidFill>
              </a:rPr>
              <a:t>PERBEDAAN GAJI,UPAH,INSENTIF</a:t>
            </a:r>
          </a:p>
          <a:p>
            <a:pPr algn="ctr"/>
            <a:r>
              <a:rPr lang="id-ID" sz="2800" dirty="0" smtClean="0">
                <a:solidFill>
                  <a:srgbClr val="FF0000"/>
                </a:solidFill>
              </a:rPr>
              <a:t>GAJI</a:t>
            </a:r>
            <a:r>
              <a:rPr lang="id-ID" sz="3200" dirty="0" smtClean="0">
                <a:solidFill>
                  <a:schemeClr val="tx1"/>
                </a:solidFill>
              </a:rPr>
              <a:t> : </a:t>
            </a:r>
            <a:r>
              <a:rPr lang="id-ID" sz="2400" dirty="0" smtClean="0">
                <a:solidFill>
                  <a:schemeClr val="tx1"/>
                </a:solidFill>
              </a:rPr>
              <a:t>imbalan finansial yang dibayarkan kepada karyawan secara teratur,seperti bulanan/mingguan</a:t>
            </a:r>
            <a:endParaRPr lang="id-ID" sz="2400" dirty="0">
              <a:solidFill>
                <a:schemeClr val="tx1"/>
              </a:solidFill>
            </a:endParaRPr>
          </a:p>
          <a:p>
            <a:pPr algn="ctr"/>
            <a:r>
              <a:rPr lang="id-ID" sz="2400" dirty="0" smtClean="0">
                <a:solidFill>
                  <a:srgbClr val="FF0000"/>
                </a:solidFill>
              </a:rPr>
              <a:t>UPAH </a:t>
            </a:r>
            <a:r>
              <a:rPr lang="id-ID" sz="2400" dirty="0" smtClean="0">
                <a:solidFill>
                  <a:schemeClr val="tx1"/>
                </a:solidFill>
              </a:rPr>
              <a:t>: imbalan finansial langsung yang dibayarkan kepada pekerja berdasarkan jam kerja,jumlah barang yang dihasilkan atau banyaknya layanan yang diberikan.</a:t>
            </a:r>
          </a:p>
          <a:p>
            <a:pPr algn="ctr"/>
            <a:r>
              <a:rPr lang="id-ID" sz="2400" dirty="0" smtClean="0">
                <a:solidFill>
                  <a:srgbClr val="FF0000"/>
                </a:solidFill>
              </a:rPr>
              <a:t>INSENTIF :</a:t>
            </a:r>
            <a:r>
              <a:rPr lang="id-ID" sz="2400" dirty="0" smtClean="0">
                <a:solidFill>
                  <a:schemeClr val="tx1"/>
                </a:solidFill>
              </a:rPr>
              <a:t> imbalan langsung yang dibayarkan kepada karyawan karena kinerjanya melebihi standart yang ditentukan</a:t>
            </a:r>
            <a:endParaRPr lang="id-ID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851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d-ID" sz="4400" dirty="0" smtClean="0"/>
              <a:t>TUJUAN PEMBERIAN KOMPENSASI</a:t>
            </a:r>
            <a:endParaRPr lang="id-ID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28751"/>
            <a:ext cx="8596668" cy="5072062"/>
          </a:xfrm>
        </p:spPr>
        <p:txBody>
          <a:bodyPr/>
          <a:lstStyle/>
          <a:p>
            <a:r>
              <a:rPr lang="id-ID" dirty="0" smtClean="0"/>
              <a:t>1.TERJADI IKATAN KERJA SAMA FORMAL ANTARA PEMILIK PERUSAHAAN DENGAN KARYAWAN.</a:t>
            </a:r>
          </a:p>
          <a:p>
            <a:r>
              <a:rPr lang="id-ID" dirty="0" smtClean="0"/>
              <a:t>2.KARYAWAN MEMPEROLEH KEPUASAN KERJA DARI JABATANNYA.</a:t>
            </a:r>
          </a:p>
          <a:p>
            <a:r>
              <a:rPr lang="id-ID" dirty="0" smtClean="0"/>
              <a:t>3.PENGADAAN KARYAWAN YANG BERKUALITAS UNTUK PERUSAHAAN AKAN LEBIH MUDAH.</a:t>
            </a:r>
          </a:p>
          <a:p>
            <a:r>
              <a:rPr lang="id-ID" dirty="0" smtClean="0"/>
              <a:t>4.MANAJER AKAN MUDAH MEMOTIFASI BAWAHANNYA</a:t>
            </a:r>
          </a:p>
          <a:p>
            <a:r>
              <a:rPr lang="id-ID" dirty="0" smtClean="0"/>
              <a:t>5.STABILITAS KARYAWAN LEBIH TERJAMIN KARENA TRUN OVER KARYAWAN RELATIF KECIL</a:t>
            </a:r>
          </a:p>
          <a:p>
            <a:r>
              <a:rPr lang="id-ID" dirty="0" smtClean="0"/>
              <a:t>6.DISIPLIN KARYAWAN SEMAKIN BAIK.</a:t>
            </a:r>
          </a:p>
          <a:p>
            <a:r>
              <a:rPr lang="id-ID" dirty="0" smtClean="0"/>
              <a:t>7.PENGARUH SERIKAT BURUH DAPAT DIHINDARKAN KARENA KARYAWAN KONSENTRASI PADA PEKERJAANNYA.</a:t>
            </a:r>
          </a:p>
          <a:p>
            <a:r>
              <a:rPr lang="id-ID" dirty="0" smtClean="0"/>
              <a:t>8.INTERVENSI PEMERINTAHAN DAPAT DIHINDARKAN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778838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FAKTOR – FAKTOR YANG MEMPENGARUHI BESARNYA KOMPENSASI :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757488"/>
            <a:ext cx="8596668" cy="1843087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id-ID" sz="4000" dirty="0" smtClean="0">
                <a:solidFill>
                  <a:srgbClr val="002060"/>
                </a:solidFill>
              </a:rPr>
              <a:t>Harga / nilai pekerjaan </a:t>
            </a:r>
          </a:p>
          <a:p>
            <a:pPr>
              <a:buFont typeface="+mj-lt"/>
              <a:buAutoNum type="arabicPeriod"/>
            </a:pPr>
            <a:r>
              <a:rPr lang="id-ID" sz="4000" dirty="0" smtClean="0">
                <a:solidFill>
                  <a:srgbClr val="002060"/>
                </a:solidFill>
              </a:rPr>
              <a:t>Sistim kompensasi yang diterapkan</a:t>
            </a:r>
          </a:p>
        </p:txBody>
      </p:sp>
    </p:spTree>
    <p:extLst>
      <p:ext uri="{BB962C8B-B14F-4D97-AF65-F5344CB8AC3E}">
        <p14:creationId xmlns:p14="http://schemas.microsoft.com/office/powerpoint/2010/main" xmlns="" val="3356208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d-ID" sz="2800" dirty="0" smtClean="0"/>
              <a:t>BERDASARKAN PERATURAN MENTERI NEGARA BUMN NO.2 TAHUN 2009,ADA 7 MACAM TUNJANGAN YANG DITERIMA BOS BUMN</a:t>
            </a: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1.THR : besarnya 2 x gaji</a:t>
            </a:r>
          </a:p>
          <a:p>
            <a:r>
              <a:rPr lang="id-ID" dirty="0" smtClean="0"/>
              <a:t>2.T.Komunikasi,biaya HP/Telepon,tanpa plafon</a:t>
            </a:r>
          </a:p>
          <a:p>
            <a:r>
              <a:rPr lang="id-ID" dirty="0" smtClean="0"/>
              <a:t>3.T.Santunan Purna Jabatan/asuransi dana pensiun 25% dari gaji</a:t>
            </a:r>
          </a:p>
          <a:p>
            <a:r>
              <a:rPr lang="id-ID" dirty="0" smtClean="0"/>
              <a:t>4.T.Santunan Purna Jabatan</a:t>
            </a:r>
          </a:p>
          <a:p>
            <a:r>
              <a:rPr lang="id-ID" dirty="0" smtClean="0"/>
              <a:t>5.T.Cuti Tahunan ,1 x gaji</a:t>
            </a:r>
          </a:p>
          <a:p>
            <a:r>
              <a:rPr lang="id-ID" dirty="0" smtClean="0"/>
              <a:t>6.T.Cuti Besar,2 x gaji</a:t>
            </a:r>
          </a:p>
          <a:p>
            <a:r>
              <a:rPr lang="id-ID" dirty="0" smtClean="0"/>
              <a:t>7.T.Perumahan,30% dari gaji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30150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 smtClean="0"/>
              <a:t>DAFTAR KOMPENSASI BOS BUMN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617702049"/>
              </p:ext>
            </p:extLst>
          </p:nvPr>
        </p:nvGraphicFramePr>
        <p:xfrm>
          <a:off x="677863" y="1657350"/>
          <a:ext cx="8651875" cy="3914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5550"/>
                <a:gridCol w="2002367"/>
                <a:gridCol w="2883958"/>
              </a:tblGrid>
              <a:tr h="728663">
                <a:tc>
                  <a:txBody>
                    <a:bodyPr/>
                    <a:lstStyle/>
                    <a:p>
                      <a:r>
                        <a:rPr lang="id-ID" dirty="0" smtClean="0"/>
                        <a:t>BUMN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GAJI / BULAN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BONUS/TANCIM/</a:t>
                      </a:r>
                      <a:r>
                        <a:rPr lang="id-ID" baseline="0" dirty="0" smtClean="0"/>
                        <a:t> TAHUN</a:t>
                      </a:r>
                      <a:endParaRPr lang="id-ID" dirty="0"/>
                    </a:p>
                  </a:txBody>
                  <a:tcPr/>
                </a:tc>
              </a:tr>
              <a:tr h="530916">
                <a:tc>
                  <a:txBody>
                    <a:bodyPr/>
                    <a:lstStyle/>
                    <a:p>
                      <a:r>
                        <a:rPr lang="id-ID" dirty="0" smtClean="0"/>
                        <a:t>1. BANK</a:t>
                      </a:r>
                      <a:r>
                        <a:rPr lang="id-ID" baseline="0" dirty="0" smtClean="0"/>
                        <a:t> INDONESIA                             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170 JUTA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530916">
                <a:tc>
                  <a:txBody>
                    <a:bodyPr/>
                    <a:lstStyle/>
                    <a:p>
                      <a:r>
                        <a:rPr lang="id-ID" dirty="0" smtClean="0"/>
                        <a:t>2. BRI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167 JUTA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6,036 M</a:t>
                      </a:r>
                      <a:endParaRPr lang="id-ID" dirty="0"/>
                    </a:p>
                  </a:txBody>
                  <a:tcPr/>
                </a:tc>
              </a:tr>
              <a:tr h="530916">
                <a:tc>
                  <a:txBody>
                    <a:bodyPr/>
                    <a:lstStyle/>
                    <a:p>
                      <a:r>
                        <a:rPr lang="id-ID" dirty="0" smtClean="0"/>
                        <a:t>3. BANK MANDIRI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166</a:t>
                      </a:r>
                      <a:r>
                        <a:rPr lang="id-ID" baseline="0" dirty="0" smtClean="0"/>
                        <a:t> JUTA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4.77   M</a:t>
                      </a:r>
                      <a:endParaRPr lang="id-ID" dirty="0"/>
                    </a:p>
                  </a:txBody>
                  <a:tcPr/>
                </a:tc>
              </a:tr>
              <a:tr h="530916">
                <a:tc>
                  <a:txBody>
                    <a:bodyPr/>
                    <a:lstStyle/>
                    <a:p>
                      <a:r>
                        <a:rPr lang="id-ID" dirty="0" smtClean="0"/>
                        <a:t>4. TELKOM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118</a:t>
                      </a:r>
                      <a:r>
                        <a:rPr lang="id-ID" baseline="0" dirty="0" smtClean="0"/>
                        <a:t> JUTA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5.8     M</a:t>
                      </a:r>
                      <a:endParaRPr lang="id-ID" dirty="0"/>
                    </a:p>
                  </a:txBody>
                  <a:tcPr/>
                </a:tc>
              </a:tr>
              <a:tr h="530916">
                <a:tc>
                  <a:txBody>
                    <a:bodyPr/>
                    <a:lstStyle/>
                    <a:p>
                      <a:r>
                        <a:rPr lang="id-ID" dirty="0" smtClean="0"/>
                        <a:t>5. BNI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baseline="0" dirty="0" smtClean="0"/>
                        <a:t>  81 JUTA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2,8     M</a:t>
                      </a:r>
                    </a:p>
                  </a:txBody>
                  <a:tcPr/>
                </a:tc>
              </a:tr>
              <a:tr h="530916">
                <a:tc>
                  <a:txBody>
                    <a:bodyPr/>
                    <a:lstStyle/>
                    <a:p>
                      <a:r>
                        <a:rPr lang="id-ID" dirty="0" smtClean="0"/>
                        <a:t>6.</a:t>
                      </a:r>
                      <a:r>
                        <a:rPr lang="id-ID" baseline="0" dirty="0" smtClean="0"/>
                        <a:t> ANTAM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105 JUTA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2,5     M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8180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03174907"/>
              </p:ext>
            </p:extLst>
          </p:nvPr>
        </p:nvGraphicFramePr>
        <p:xfrm>
          <a:off x="677863" y="2128839"/>
          <a:ext cx="8596311" cy="2585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5437"/>
                <a:gridCol w="2865437"/>
                <a:gridCol w="2865437"/>
              </a:tblGrid>
              <a:tr h="900111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GAJI /</a:t>
                      </a:r>
                      <a:r>
                        <a:rPr lang="id-ID" baseline="0" dirty="0" smtClean="0"/>
                        <a:t> BULAN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DANA TAKTIS</a:t>
                      </a:r>
                      <a:endParaRPr lang="id-ID" dirty="0"/>
                    </a:p>
                  </a:txBody>
                  <a:tcPr/>
                </a:tc>
              </a:tr>
              <a:tr h="561661"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rgbClr val="C00000"/>
                          </a:solidFill>
                        </a:rPr>
                        <a:t>7. Presiden</a:t>
                      </a:r>
                      <a:endParaRPr lang="id-ID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rgbClr val="C00000"/>
                          </a:solidFill>
                        </a:rPr>
                        <a:t>62,5 juta</a:t>
                      </a:r>
                      <a:endParaRPr lang="id-ID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rgbClr val="C00000"/>
                          </a:solidFill>
                        </a:rPr>
                        <a:t>2 M</a:t>
                      </a:r>
                      <a:endParaRPr lang="id-ID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561661"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rgbClr val="C00000"/>
                          </a:solidFill>
                        </a:rPr>
                        <a:t>8. WAPRES</a:t>
                      </a:r>
                      <a:endParaRPr lang="id-ID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rgbClr val="C00000"/>
                          </a:solidFill>
                        </a:rPr>
                        <a:t>42,5 juta</a:t>
                      </a:r>
                      <a:endParaRPr lang="id-ID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rgbClr val="C00000"/>
                          </a:solidFill>
                        </a:rPr>
                        <a:t>1 M</a:t>
                      </a:r>
                      <a:endParaRPr lang="id-ID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561661"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rgbClr val="C00000"/>
                          </a:solidFill>
                        </a:rPr>
                        <a:t>9. Anggota DPR RI</a:t>
                      </a:r>
                      <a:endParaRPr lang="id-ID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rgbClr val="C00000"/>
                          </a:solidFill>
                        </a:rPr>
                        <a:t>54,9</a:t>
                      </a:r>
                      <a:r>
                        <a:rPr lang="id-ID" baseline="0" dirty="0" smtClean="0">
                          <a:solidFill>
                            <a:srgbClr val="C00000"/>
                          </a:solidFill>
                        </a:rPr>
                        <a:t> juta</a:t>
                      </a:r>
                      <a:endParaRPr lang="id-ID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rgbClr val="C00000"/>
                          </a:solidFill>
                        </a:rPr>
                        <a:t>Tergantung</a:t>
                      </a:r>
                      <a:r>
                        <a:rPr lang="id-ID" baseline="0" dirty="0" smtClean="0">
                          <a:solidFill>
                            <a:srgbClr val="C00000"/>
                          </a:solidFill>
                        </a:rPr>
                        <a:t> anggaran</a:t>
                      </a:r>
                      <a:endParaRPr lang="id-ID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8056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177</TotalTime>
  <Words>667</Words>
  <Application>Microsoft Office PowerPoint</Application>
  <PresentationFormat>Custom</PresentationFormat>
  <Paragraphs>155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Facet</vt:lpstr>
      <vt:lpstr>BAB X  KOMPENSASI MANAJEMEN</vt:lpstr>
      <vt:lpstr>DEFINISI :  imbalan yang diterima karyawan/sdm atas hasil kerjanya terhadap perusahaan,atau balas jasa yang diberikan oleh perusahaan kepada karyawan yang bersifat finansial/nonfinansial pada periode yang tetap</vt:lpstr>
      <vt:lpstr>JENIS JENIS IMBALAN :</vt:lpstr>
      <vt:lpstr>KOMPENSASI =  GAJI + UPAH +TUNJANGAN + IMBALAN INTRINSIK</vt:lpstr>
      <vt:lpstr>TUJUAN PEMBERIAN KOMPENSASI</vt:lpstr>
      <vt:lpstr>FAKTOR – FAKTOR YANG MEMPENGARUHI BESARNYA KOMPENSASI :</vt:lpstr>
      <vt:lpstr>BERDASARKAN PERATURAN MENTERI NEGARA BUMN NO.2 TAHUN 2009,ADA 7 MACAM TUNJANGAN YANG DITERIMA BOS BUMN</vt:lpstr>
      <vt:lpstr>DAFTAR KOMPENSASI BOS BUMN</vt:lpstr>
      <vt:lpstr>Slide 9</vt:lpstr>
      <vt:lpstr>BAB  XI</vt:lpstr>
      <vt:lpstr>DEFINISI STRATEGI KORPORAT</vt:lpstr>
      <vt:lpstr>ADA DUA (2) STRATEGI KORPORAT</vt:lpstr>
      <vt:lpstr>ADA 3 ARAH STRATEGI KORPORAT</vt:lpstr>
      <vt:lpstr>10 Perusahaan terbesar di Indonesia yang memiliki Strategi Coorporate terbaik (Data Tahun 2012)</vt:lpstr>
      <vt:lpstr>BAB  XII</vt:lpstr>
      <vt:lpstr>Perbedaan</vt:lpstr>
      <vt:lpstr>3 masalah khusus yang dihadapi perusahaan Multinasional dan Internasional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9 KOMPENSASI MANAJEMEN</dc:title>
  <dc:creator>Windows 8.1</dc:creator>
  <cp:lastModifiedBy>Asus</cp:lastModifiedBy>
  <cp:revision>27</cp:revision>
  <dcterms:created xsi:type="dcterms:W3CDTF">2015-12-15T02:44:05Z</dcterms:created>
  <dcterms:modified xsi:type="dcterms:W3CDTF">2016-01-05T03:32:11Z</dcterms:modified>
</cp:coreProperties>
</file>